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85" r:id="rId3"/>
    <p:sldId id="271" r:id="rId4"/>
    <p:sldId id="292" r:id="rId5"/>
    <p:sldId id="286" r:id="rId6"/>
    <p:sldId id="258" r:id="rId7"/>
    <p:sldId id="278" r:id="rId8"/>
    <p:sldId id="307" r:id="rId9"/>
    <p:sldId id="279" r:id="rId10"/>
    <p:sldId id="283" r:id="rId11"/>
    <p:sldId id="300" r:id="rId12"/>
    <p:sldId id="296" r:id="rId13"/>
    <p:sldId id="282" r:id="rId14"/>
    <p:sldId id="305" r:id="rId15"/>
    <p:sldId id="306" r:id="rId16"/>
    <p:sldId id="298" r:id="rId17"/>
    <p:sldId id="314" r:id="rId18"/>
    <p:sldId id="316" r:id="rId19"/>
    <p:sldId id="309" r:id="rId20"/>
    <p:sldId id="280" r:id="rId21"/>
    <p:sldId id="261" r:id="rId22"/>
    <p:sldId id="266" r:id="rId23"/>
    <p:sldId id="263" r:id="rId24"/>
    <p:sldId id="287" r:id="rId25"/>
    <p:sldId id="269" r:id="rId26"/>
    <p:sldId id="270" r:id="rId27"/>
    <p:sldId id="311" r:id="rId28"/>
    <p:sldId id="310" r:id="rId29"/>
    <p:sldId id="275" r:id="rId30"/>
    <p:sldId id="327" r:id="rId31"/>
    <p:sldId id="313" r:id="rId32"/>
    <p:sldId id="326" r:id="rId33"/>
    <p:sldId id="312" r:id="rId34"/>
    <p:sldId id="325" r:id="rId35"/>
    <p:sldId id="320" r:id="rId36"/>
    <p:sldId id="324" r:id="rId37"/>
    <p:sldId id="318" r:id="rId38"/>
    <p:sldId id="328" r:id="rId39"/>
    <p:sldId id="319" r:id="rId40"/>
    <p:sldId id="32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 Rodriguez" initials="AR" lastIdx="1" clrIdx="0">
    <p:extLst>
      <p:ext uri="{19B8F6BF-5375-455C-9EA6-DF929625EA0E}">
        <p15:presenceInfo xmlns:p15="http://schemas.microsoft.com/office/powerpoint/2012/main" userId="b48bf10617e0a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0T19:43:24.952" idx="1">
    <p:pos x="7568" y="115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C0F5E-00D8-4557-A509-39EC9FD47CB9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F3390-C685-4A60-9AE1-EB554470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3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7F03-E10F-4E52-BB7E-16DF28694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8055-4B23-4BAB-806C-321A63A7A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AF31F-D351-4314-947A-1A5FDD8B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1160-6BAE-4F28-A3A2-E0A883E8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4971-6459-477B-9666-CF4AE4AB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7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5FCF-23B1-4FAB-967F-FB7B19E4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63987-312B-47F2-8CBB-E5771A15D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C58A-786A-4B12-A483-12E6ED68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30D8-261D-4AE6-850F-927B3495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1E38-5033-489E-9E17-46AAB224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13038-335E-46F9-A335-D160045A5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5E7B9-9C09-4E08-9A88-0FB55BB1E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E9BE-AB79-4884-8EB8-059852D2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594D4-628E-4407-8A59-8A0A07DE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E68A4-A2E7-475C-B30F-C0E06238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BF24-7A3C-4EF4-8248-A4CDC929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B73F-9B90-4159-B888-98F012E2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60674-2F94-40C0-A669-3195EF74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BFB3-08EA-4668-A5CD-81D7A876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62C3-FBD1-4CA5-9651-4AEBFC8D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D16E-4705-4270-8530-96BB026D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3DC08-CA00-49DA-AD73-F2C69E634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536E-ADE3-40CB-97E5-7B5132AC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2553D-417E-4CA4-90E7-ACAE0F2A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F80C5-63F1-4510-8423-D7A06E57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72F5-2E31-44AB-AADF-AAF310A6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504B-F140-463D-835D-7A972FBEB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FE7E-ABF7-4E6B-A493-1BCD97C4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BB0EE-13A9-4CE4-9275-8197BF8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8A894-DE18-4F42-AA7D-FFF836A5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ED36E-9EF7-4320-94B1-F9271675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8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30A-38DC-4CDE-A79B-794A774D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5A757-7A96-410F-ADC6-C3A9921A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667E7-6ED1-4B9F-911E-883BA0173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A966-5540-4B78-9BB2-72CA688B1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F99DB-BF22-4C00-AFC0-78B64E90C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B3B7D-701A-47F6-82A8-F160AFDA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5FE1E-C096-4E01-9CD5-5FE347CF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69D69-62F1-426A-A949-B33FB9A9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1DFF-67DC-407C-B2FE-96667D91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0A4F3-F51E-44F9-8A41-E0883969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BEB15-0960-475E-BD5C-AFE2E294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6AA20-34ED-4FEF-B205-AC1863E7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7D24B-4F76-427C-A854-CDC12A2C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CE019-823F-401B-AEC3-AAA605C5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57B1C-098C-40CA-8687-DF256F49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E43-FD38-43B2-9AB8-1C77CFAB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2F63F-76F0-4C78-A25D-8E3B3B9D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EE7F0-F5A5-43AF-B950-7847E277B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95366-43F1-4EC1-992E-D4204C13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31D92-0EF2-438A-97D0-F3343F33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6C6C1-EF97-4A79-9019-9A5C04E6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E446-92F7-443A-921E-55CD5BEB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FCD63-E0BB-461B-9FE7-4AE6B6E13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478C-D6E6-493F-B6B4-6C82BEEFE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85FEF-809E-49F6-BF0E-5F8D9488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88E26-586C-4717-80D6-0BA6EEE3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4B569-CEC4-4E45-AF8A-4CFE40D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2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3032D-2961-4380-8D04-C1CD6808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DA9C5-D65E-46A0-997F-785C1C3E7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FAF87-713F-43A0-802D-E37DD26A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A729-BAF3-4568-A347-37CC2ABAA8F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6C9-E467-4FD9-A443-12E04421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14D39-F13A-4549-B529-F0097DE5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ogrammerAl/Presentations-2019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icrosoftIoT.WindowsIoTCoreProjectTemplatesforVS15" TargetMode="External"/><Relationship Id="rId2" Type="http://schemas.openxmlformats.org/officeDocument/2006/relationships/hyperlink" Target="https://docs.microsoft.com/en-us/windows/iot-core/download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learn.sparkfun.com/tutorials/raspberry-pi-spi-and-i2c-tutorial/al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io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://netmf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www.wildernesslabs.co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hielectronics.com/tinyclr/feature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hielectronics.tinyclr-projectsystem" TargetMode="External"/><Relationship Id="rId2" Type="http://schemas.openxmlformats.org/officeDocument/2006/relationships/hyperlink" Target="https://docs.ghielectronics.com/software/tinyclr/getting-starte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beta-developer.wildernesslabs.c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beta-developer.wildernesslabs.co/guides/Getting_Started/Downloads/index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hastlayer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parkfun.com/products/14350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0B7C-5B2B-49CF-B186-6312AB31E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78296-C005-4AF7-B981-43BB34040B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Online at: </a:t>
            </a:r>
            <a:r>
              <a:rPr lang="en-US" dirty="0">
                <a:hlinkClick r:id="rId2"/>
              </a:rPr>
              <a:t>github.com/ProgrammerAl/Presentations-2019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41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Required OS updates every few years</a:t>
            </a:r>
          </a:p>
          <a:p>
            <a:r>
              <a:rPr lang="en-US" dirty="0"/>
              <a:t>Enterprise Programming Model</a:t>
            </a:r>
          </a:p>
          <a:p>
            <a:pPr lvl="1"/>
            <a:r>
              <a:rPr lang="en-US" dirty="0"/>
              <a:t>Service vs. Client</a:t>
            </a:r>
          </a:p>
          <a:p>
            <a:pPr lvl="1"/>
            <a:r>
              <a:rPr lang="en-US" dirty="0"/>
              <a:t>Headed vs. Headless</a:t>
            </a:r>
          </a:p>
          <a:p>
            <a:r>
              <a:rPr lang="en-US" dirty="0"/>
              <a:t>No quick start templates built into VS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Amazing tooling</a:t>
            </a:r>
          </a:p>
          <a:p>
            <a:r>
              <a:rPr lang="en-US" dirty="0"/>
              <a:t>Top Tier Debugging</a:t>
            </a:r>
          </a:p>
          <a:p>
            <a:pPr lvl="1"/>
            <a:r>
              <a:rPr lang="en-US" dirty="0"/>
              <a:t>Line-by-Line</a:t>
            </a:r>
          </a:p>
          <a:p>
            <a:pPr lvl="1"/>
            <a:r>
              <a:rPr lang="en-US" dirty="0"/>
              <a:t>Remote over network</a:t>
            </a:r>
          </a:p>
          <a:p>
            <a:r>
              <a:rPr lang="en-US" dirty="0"/>
              <a:t>Familiar to Windows </a:t>
            </a:r>
            <a:r>
              <a:rPr lang="en-US" dirty="0" err="1"/>
              <a:t>Devs</a:t>
            </a:r>
            <a:endParaRPr lang="en-US" dirty="0"/>
          </a:p>
          <a:p>
            <a:pPr lvl="1"/>
            <a:r>
              <a:rPr lang="en-US" dirty="0"/>
              <a:t>Remote PowerShell, Command Line</a:t>
            </a:r>
          </a:p>
          <a:p>
            <a:r>
              <a:rPr lang="en-US" dirty="0"/>
              <a:t>Free OS if no screen</a:t>
            </a:r>
          </a:p>
          <a:p>
            <a:pPr lvl="1"/>
            <a:r>
              <a:rPr lang="en-US" dirty="0"/>
              <a:t>Or screen under 10”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9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83FA-9EE4-46CA-9769-579B835A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29D19-5B00-4314-A1E6-F74EE68D1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downloading Windows Versions</a:t>
            </a:r>
          </a:p>
          <a:p>
            <a:r>
              <a:rPr lang="en-US" dirty="0"/>
              <a:t>Puts Windows IoT onto SD Cards</a:t>
            </a:r>
          </a:p>
          <a:p>
            <a:r>
              <a:rPr lang="en-US" dirty="0"/>
              <a:t>Remotely connects to IoT Devices</a:t>
            </a:r>
          </a:p>
          <a:p>
            <a:pPr lvl="1"/>
            <a:r>
              <a:rPr lang="en-US" dirty="0"/>
              <a:t>Run commands</a:t>
            </a:r>
          </a:p>
        </p:txBody>
      </p:sp>
    </p:spTree>
    <p:extLst>
      <p:ext uri="{BB962C8B-B14F-4D97-AF65-F5344CB8AC3E}">
        <p14:creationId xmlns:p14="http://schemas.microsoft.com/office/powerpoint/2010/main" val="417379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BE7C-44FB-48A1-B894-D66A600C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 - Getting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90A7A-FCC3-4D55-A507-172FE976C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Download/Install IoT Core Dashboard</a:t>
            </a:r>
          </a:p>
          <a:p>
            <a:pPr lvl="1"/>
            <a:r>
              <a:rPr lang="en-US" dirty="0">
                <a:hlinkClick r:id="rId2"/>
              </a:rPr>
              <a:t>https://docs.microsoft.com/en-us/windows/iot-core/downloads</a:t>
            </a:r>
            <a:r>
              <a:rPr lang="en-US" dirty="0"/>
              <a:t> </a:t>
            </a:r>
          </a:p>
          <a:p>
            <a:r>
              <a:rPr lang="en-US" dirty="0"/>
              <a:t>Create New Project in VS</a:t>
            </a:r>
          </a:p>
          <a:p>
            <a:pPr lvl="1"/>
            <a:r>
              <a:rPr lang="en-US" dirty="0"/>
              <a:t>Install extension for new project templates</a:t>
            </a:r>
          </a:p>
          <a:p>
            <a:pPr lvl="2"/>
            <a:r>
              <a:rPr lang="en-US" dirty="0">
                <a:hlinkClick r:id="rId3"/>
              </a:rPr>
              <a:t>https://marketplace.visualstudio.com/items?itemName=MicrosoftIoT.WindowsIoTCoreProjectTemplatesforVS15</a:t>
            </a:r>
            <a:endParaRPr lang="en-US" dirty="0"/>
          </a:p>
          <a:p>
            <a:r>
              <a:rPr lang="en-US" dirty="0"/>
              <a:t>Debug Remotely</a:t>
            </a:r>
          </a:p>
          <a:p>
            <a:pPr lvl="1"/>
            <a:r>
              <a:rPr lang="en-US" dirty="0"/>
              <a:t>VS can find the target device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10397-DCAA-4132-968B-48724C794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96" y="3923464"/>
            <a:ext cx="5067029" cy="12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31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2589-81F0-462C-B91A-6F51D61E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on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722B-47EF-46B9-86FB-75E86373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on Linux</a:t>
            </a:r>
          </a:p>
          <a:p>
            <a:r>
              <a:rPr lang="en-US" dirty="0"/>
              <a:t>Mono vs .NET Core (Pre/Post 3.0)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21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Doesn’t feel as loved as .NET Core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 to all Linux tools you’re used to</a:t>
            </a:r>
          </a:p>
          <a:p>
            <a:r>
              <a:rPr lang="en-US" dirty="0"/>
              <a:t>Mono tools not in .NET Core</a:t>
            </a:r>
          </a:p>
          <a:p>
            <a:pPr lvl="1"/>
            <a:r>
              <a:rPr lang="en-US" dirty="0"/>
              <a:t>Compile on-board</a:t>
            </a:r>
          </a:p>
          <a:p>
            <a:pPr lvl="1"/>
            <a:r>
              <a:rPr lang="en-US" dirty="0"/>
              <a:t>AOT Compiling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On-board debugging</a:t>
            </a:r>
          </a:p>
          <a:p>
            <a:r>
              <a:rPr lang="en-US" dirty="0"/>
              <a:t>Installed with apt-get</a:t>
            </a:r>
          </a:p>
          <a:p>
            <a:r>
              <a:rPr lang="en-US" dirty="0"/>
              <a:t>Windows/MacOS/Linux Support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AEE5-6AE3-400F-8B73-87CE1C6A2591}"/>
              </a:ext>
            </a:extLst>
          </p:cNvPr>
          <p:cNvSpPr txBox="1"/>
          <p:nvPr/>
        </p:nvSpPr>
        <p:spPr>
          <a:xfrm>
            <a:off x="605250" y="100434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</a:t>
            </a:r>
          </a:p>
        </p:txBody>
      </p:sp>
    </p:spTree>
    <p:extLst>
      <p:ext uri="{BB962C8B-B14F-4D97-AF65-F5344CB8AC3E}">
        <p14:creationId xmlns:p14="http://schemas.microsoft.com/office/powerpoint/2010/main" val="3505055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Remote Debugging is Slow</a:t>
            </a:r>
          </a:p>
          <a:p>
            <a:pPr lvl="1"/>
            <a:r>
              <a:rPr lang="en-US" dirty="0"/>
              <a:t>Only on VS Code</a:t>
            </a:r>
          </a:p>
          <a:p>
            <a:r>
              <a:rPr lang="en-US" dirty="0"/>
              <a:t>Can’t compile on ARM chips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Remote Debugging Exists</a:t>
            </a:r>
          </a:p>
          <a:p>
            <a:r>
              <a:rPr lang="en-US" dirty="0"/>
              <a:t>Access to all Linux tools you’re used to</a:t>
            </a:r>
          </a:p>
          <a:p>
            <a:r>
              <a:rPr lang="en-US" dirty="0"/>
              <a:t>GPIO Support for Raspberry Pi in .NET Core 3.0</a:t>
            </a:r>
          </a:p>
          <a:p>
            <a:r>
              <a:rPr lang="en-US" dirty="0"/>
              <a:t>Installed with apt-get, or downloading</a:t>
            </a:r>
          </a:p>
          <a:p>
            <a:pPr lvl="1"/>
            <a:r>
              <a:rPr lang="en-US" dirty="0"/>
              <a:t>With Snap for 3.0</a:t>
            </a:r>
          </a:p>
          <a:p>
            <a:r>
              <a:rPr lang="en-US" dirty="0"/>
              <a:t>Windows/MacOS/Linux Support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AEE5-6AE3-400F-8B73-87CE1C6A2591}"/>
              </a:ext>
            </a:extLst>
          </p:cNvPr>
          <p:cNvSpPr txBox="1"/>
          <p:nvPr/>
        </p:nvSpPr>
        <p:spPr>
          <a:xfrm>
            <a:off x="605250" y="100434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1195498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A4BC-DB43-40AB-AE0E-761A94B5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8BC1-D8BF-404F-B32F-A89D38F0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API</a:t>
            </a:r>
          </a:p>
          <a:p>
            <a:pPr lvl="1"/>
            <a:r>
              <a:rPr lang="en-US" dirty="0"/>
              <a:t>Linux loves File APIs</a:t>
            </a:r>
          </a:p>
          <a:p>
            <a:pPr lvl="1"/>
            <a:r>
              <a:rPr lang="en-US" dirty="0"/>
              <a:t>Not available for all pins like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r>
              <a:rPr lang="en-US" dirty="0"/>
              <a:t>P/Invoke</a:t>
            </a:r>
          </a:p>
          <a:p>
            <a:pPr lvl="1"/>
            <a:r>
              <a:rPr lang="en-US" dirty="0"/>
              <a:t>For performance</a:t>
            </a:r>
          </a:p>
          <a:p>
            <a:pPr lvl="1"/>
            <a:r>
              <a:rPr lang="en-US" dirty="0"/>
              <a:t>Requires low-level code</a:t>
            </a:r>
          </a:p>
        </p:txBody>
      </p:sp>
    </p:spTree>
    <p:extLst>
      <p:ext uri="{BB962C8B-B14F-4D97-AF65-F5344CB8AC3E}">
        <p14:creationId xmlns:p14="http://schemas.microsoft.com/office/powerpoint/2010/main" val="4128702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A8D6-170F-4E58-BDE3-896A6E6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I</a:t>
            </a:r>
            <a:r>
              <a:rPr lang="en-US" baseline="30000" dirty="0"/>
              <a:t>2</a:t>
            </a:r>
            <a:r>
              <a:rPr lang="en-US" dirty="0"/>
              <a:t>C Raspberry Pi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5B497-25C0-4405-B1C6-B00E17ED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on by default</a:t>
            </a:r>
          </a:p>
          <a:p>
            <a:r>
              <a:rPr lang="en-US" dirty="0"/>
              <a:t>Run `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raspi</a:t>
            </a:r>
            <a:r>
              <a:rPr lang="en-US" dirty="0"/>
              <a:t>-config` to begin setup</a:t>
            </a:r>
          </a:p>
          <a:p>
            <a:r>
              <a:rPr lang="en-US" dirty="0">
                <a:hlinkClick r:id="rId2"/>
              </a:rPr>
              <a:t>https://learn.sparkfun.com/tutorials/raspberry-pi-spi-and-i2c-tutorial/all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Enabling I2C on the Raspberry Pi">
            <a:extLst>
              <a:ext uri="{FF2B5EF4-FFF2-40B4-BE49-F238E27FC236}">
                <a16:creationId xmlns:a16="http://schemas.microsoft.com/office/drawing/2014/main" id="{1619703E-2B23-4ADF-B0B8-5D04F93D8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90" y="3499850"/>
            <a:ext cx="5074298" cy="320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42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41EC3-E009-4D22-A766-31E934F3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0C00C-8317-4EED-804D-85E830311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.NET Core</a:t>
            </a:r>
          </a:p>
          <a:p>
            <a:pPr lvl="1"/>
            <a:r>
              <a:rPr lang="en-US" dirty="0"/>
              <a:t>Specify `</a:t>
            </a:r>
            <a:r>
              <a:rPr lang="en-US" dirty="0" err="1"/>
              <a:t>linux</a:t>
            </a:r>
            <a:r>
              <a:rPr lang="en-US" dirty="0"/>
              <a:t>-arm` architecture</a:t>
            </a:r>
          </a:p>
          <a:p>
            <a:pPr lvl="1"/>
            <a:r>
              <a:rPr lang="en-US" dirty="0"/>
              <a:t>Self Contained if you desire</a:t>
            </a:r>
          </a:p>
          <a:p>
            <a:pPr lvl="1"/>
            <a:r>
              <a:rPr lang="en-US" dirty="0"/>
              <a:t>Can’t be done on ARM device</a:t>
            </a:r>
          </a:p>
          <a:p>
            <a:pPr lvl="1"/>
            <a:r>
              <a:rPr lang="en-US" dirty="0"/>
              <a:t>`dotnet publish ./</a:t>
            </a:r>
            <a:r>
              <a:rPr lang="en-US" dirty="0" err="1"/>
              <a:t>RaspbianNetCoreDemo</a:t>
            </a:r>
            <a:r>
              <a:rPr lang="en-US" dirty="0"/>
              <a:t> -c Release -r </a:t>
            </a:r>
            <a:r>
              <a:rPr lang="en-US" dirty="0" err="1"/>
              <a:t>linux</a:t>
            </a:r>
            <a:r>
              <a:rPr lang="en-US" dirty="0"/>
              <a:t>-arm --self-contained`</a:t>
            </a:r>
          </a:p>
          <a:p>
            <a:pPr lvl="2"/>
            <a:r>
              <a:rPr lang="en-US" dirty="0"/>
              <a:t>~\bin\Release\netcoreapp3.0\</a:t>
            </a:r>
            <a:r>
              <a:rPr lang="en-US" dirty="0" err="1"/>
              <a:t>linux</a:t>
            </a:r>
            <a:r>
              <a:rPr lang="en-US" dirty="0"/>
              <a:t>-arm\publish</a:t>
            </a:r>
          </a:p>
          <a:p>
            <a:pPr lvl="1"/>
            <a:r>
              <a:rPr lang="en-US" dirty="0"/>
              <a:t>`dotnet </a:t>
            </a:r>
            <a:r>
              <a:rPr lang="en-US" dirty="0" err="1"/>
              <a:t>RaspbianNetCoreDemo</a:t>
            </a:r>
            <a:r>
              <a:rPr lang="en-US" dirty="0"/>
              <a:t> .</a:t>
            </a:r>
            <a:r>
              <a:rPr lang="en-US" dirty="0" err="1"/>
              <a:t>dll</a:t>
            </a:r>
            <a:r>
              <a:rPr lang="en-US" dirty="0"/>
              <a:t>`</a:t>
            </a:r>
          </a:p>
          <a:p>
            <a:r>
              <a:rPr lang="en-US" dirty="0"/>
              <a:t>Mono</a:t>
            </a:r>
          </a:p>
          <a:p>
            <a:pPr lvl="1"/>
            <a:r>
              <a:rPr lang="en-US" dirty="0"/>
              <a:t>Can be done on ARM device</a:t>
            </a:r>
          </a:p>
          <a:p>
            <a:pPr lvl="1"/>
            <a:r>
              <a:rPr lang="en-US" dirty="0"/>
              <a:t>Compile with </a:t>
            </a:r>
            <a:r>
              <a:rPr lang="en-US" dirty="0" err="1"/>
              <a:t>MonoDevelop</a:t>
            </a:r>
            <a:r>
              <a:rPr lang="en-US" dirty="0"/>
              <a:t> on Linux</a:t>
            </a:r>
          </a:p>
          <a:p>
            <a:pPr lvl="1"/>
            <a:r>
              <a:rPr lang="en-US" dirty="0"/>
              <a:t>`mono RaspbianNetCoreDemo.exe`</a:t>
            </a:r>
          </a:p>
        </p:txBody>
      </p:sp>
    </p:spTree>
    <p:extLst>
      <p:ext uri="{BB962C8B-B14F-4D97-AF65-F5344CB8AC3E}">
        <p14:creationId xmlns:p14="http://schemas.microsoft.com/office/powerpoint/2010/main" val="1940754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23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This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Electronics Deep Dive</a:t>
            </a:r>
          </a:p>
          <a:p>
            <a:r>
              <a:rPr lang="en-US" dirty="0"/>
              <a:t>Native C/C++*</a:t>
            </a:r>
          </a:p>
          <a:p>
            <a:r>
              <a:rPr lang="en-US" dirty="0"/>
              <a:t>Anything Internet related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isn’t: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4248807" cy="4407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Compare and Contrast Overview</a:t>
            </a:r>
          </a:p>
          <a:p>
            <a:r>
              <a:rPr lang="en-US" dirty="0"/>
              <a:t>Interfacing with Hardware using .NET</a:t>
            </a:r>
          </a:p>
        </p:txBody>
      </p:sp>
    </p:spTree>
    <p:extLst>
      <p:ext uri="{BB962C8B-B14F-4D97-AF65-F5344CB8AC3E}">
        <p14:creationId xmlns:p14="http://schemas.microsoft.com/office/powerpoint/2010/main" val="116894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286F-A453-4010-B4EE-6B9ED63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 .NET Core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F3CF-AB72-43F5-AC17-B0546C46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 64 support for Linux</a:t>
            </a:r>
          </a:p>
          <a:p>
            <a:r>
              <a:rPr lang="en-US" dirty="0"/>
              <a:t>Pin Bindings for Raspberry Pi</a:t>
            </a:r>
          </a:p>
          <a:p>
            <a:pPr lvl="1"/>
            <a:r>
              <a:rPr lang="en-US" dirty="0"/>
              <a:t>Open Source at </a:t>
            </a:r>
            <a:r>
              <a:rPr lang="en-US" dirty="0">
                <a:hlinkClick r:id="rId2"/>
              </a:rPr>
              <a:t>github.com/dotnet/iot</a:t>
            </a:r>
            <a:endParaRPr lang="en-US" dirty="0"/>
          </a:p>
          <a:p>
            <a:r>
              <a:rPr lang="en-US" dirty="0"/>
              <a:t>Installed with Snap</a:t>
            </a:r>
          </a:p>
          <a:p>
            <a:pPr lvl="1"/>
            <a:r>
              <a:rPr lang="en-US" dirty="0"/>
              <a:t>An app package manager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 install </a:t>
            </a:r>
            <a:r>
              <a:rPr lang="en-US" i="1" dirty="0" err="1"/>
              <a:t>snapd</a:t>
            </a:r>
            <a:endParaRPr lang="en-US" i="1" dirty="0"/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snap install dotnet-</a:t>
            </a:r>
            <a:r>
              <a:rPr lang="en-US" i="1" dirty="0" err="1"/>
              <a:t>sdk</a:t>
            </a:r>
            <a:r>
              <a:rPr lang="en-US" i="1" dirty="0"/>
              <a:t> --beta --classic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75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F98F-2DF9-4F5E-B9EC-037006B4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 - .NET </a:t>
            </a:r>
            <a:r>
              <a:rPr lang="en-US" dirty="0" err="1"/>
              <a:t>MicroFramework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EAC5E-A67E-44AB-A457-2444C7C5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</a:t>
            </a:r>
          </a:p>
          <a:p>
            <a:r>
              <a:rPr lang="en-US" dirty="0"/>
              <a:t>Designed for MCUs</a:t>
            </a:r>
          </a:p>
          <a:p>
            <a:pPr lvl="1"/>
            <a:r>
              <a:rPr lang="en-US" dirty="0"/>
              <a:t>RAM ~300KB</a:t>
            </a:r>
          </a:p>
          <a:p>
            <a:pPr lvl="1"/>
            <a:r>
              <a:rPr lang="en-US" dirty="0"/>
              <a:t>CPU like Cortex-M3 @ 120 MHz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http://netmf.github.io/</a:t>
            </a:r>
            <a:endParaRPr lang="en-US" dirty="0"/>
          </a:p>
        </p:txBody>
      </p:sp>
      <p:pic>
        <p:nvPicPr>
          <p:cNvPr id="1026" name="Picture 2" descr="Projects 2">
            <a:extLst>
              <a:ext uri="{FF2B5EF4-FFF2-40B4-BE49-F238E27FC236}">
                <a16:creationId xmlns:a16="http://schemas.microsoft.com/office/drawing/2014/main" id="{E3FC60B7-2EE4-4126-B424-B0D86D7F0C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37" y="1822764"/>
            <a:ext cx="5394647" cy="40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F4242-080A-4D73-BF04-F14190A69076}"/>
              </a:ext>
            </a:extLst>
          </p:cNvPr>
          <p:cNvSpPr txBox="1"/>
          <p:nvPr/>
        </p:nvSpPr>
        <p:spPr>
          <a:xfrm>
            <a:off x="6425967" y="5895619"/>
            <a:ext cx="54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Netduino</a:t>
            </a:r>
            <a:r>
              <a:rPr lang="en-US" dirty="0"/>
              <a:t> 2 courtesy of </a:t>
            </a:r>
            <a:r>
              <a:rPr lang="en-US" dirty="0">
                <a:hlinkClick r:id="rId4"/>
              </a:rPr>
              <a:t>https://www.wildernesslabs.co/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C245-944F-4F14-B335-86C464C9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782D-295F-4972-AC85-FD371DB6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Language Feature Support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Limited MCU Selection</a:t>
            </a:r>
          </a:p>
          <a:p>
            <a:r>
              <a:rPr lang="en-US" dirty="0"/>
              <a:t>Required VS Extension to begin</a:t>
            </a:r>
          </a:p>
          <a:p>
            <a:pPr lvl="1"/>
            <a:r>
              <a:rPr lang="en-US" dirty="0"/>
              <a:t>Only worked on Community Version of VS</a:t>
            </a:r>
          </a:p>
          <a:p>
            <a:pPr lvl="1"/>
            <a:r>
              <a:rPr lang="en-US" dirty="0"/>
              <a:t>Maxed out at VS 2015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6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7193-8F54-4A6F-BB04-2A20F5AC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3C1A-7E94-41FB-AE72-53F4F796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GHI Electronics</a:t>
            </a:r>
          </a:p>
          <a:p>
            <a:pPr lvl="1"/>
            <a:r>
              <a:rPr lang="en-US" dirty="0">
                <a:hlinkClick r:id="rId2"/>
              </a:rPr>
              <a:t>https://www.ghielectronics.com/tinyclr/features</a:t>
            </a:r>
            <a:endParaRPr lang="en-US" dirty="0"/>
          </a:p>
          <a:p>
            <a:r>
              <a:rPr lang="en-US" dirty="0"/>
              <a:t>Can be ported to custom hardware</a:t>
            </a:r>
          </a:p>
          <a:p>
            <a:r>
              <a:rPr lang="en-US" dirty="0"/>
              <a:t>Modules hosted on NuGet</a:t>
            </a:r>
          </a:p>
          <a:p>
            <a:r>
              <a:rPr lang="en-US" dirty="0"/>
              <a:t>Not open source</a:t>
            </a:r>
          </a:p>
          <a:p>
            <a:pPr lvl="1"/>
            <a:r>
              <a:rPr lang="en-US" dirty="0"/>
              <a:t>Though documentation is</a:t>
            </a:r>
          </a:p>
          <a:p>
            <a:r>
              <a:rPr lang="en-US" dirty="0"/>
              <a:t>Supports native C/C++ code</a:t>
            </a:r>
          </a:p>
          <a:p>
            <a:r>
              <a:rPr lang="en-US" dirty="0"/>
              <a:t>No </a:t>
            </a:r>
            <a:r>
              <a:rPr lang="en-US"/>
              <a:t>Generics Support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34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B63E-508E-4885-A869-B020D496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FEZ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0D8F6-89EF-4CAF-9557-BE5B8F5FD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and Easy</a:t>
            </a:r>
          </a:p>
          <a:p>
            <a:r>
              <a:rPr lang="en-US" dirty="0"/>
              <a:t>Arduino Pin Compatible</a:t>
            </a:r>
          </a:p>
          <a:p>
            <a:r>
              <a:rPr lang="en-US" dirty="0"/>
              <a:t>$10 – Lowest Price</a:t>
            </a:r>
          </a:p>
          <a:p>
            <a:r>
              <a:rPr lang="en-US" dirty="0"/>
              <a:t>ARM Cortex-M4</a:t>
            </a:r>
          </a:p>
          <a:p>
            <a:r>
              <a:rPr lang="en-US" dirty="0"/>
              <a:t>512 </a:t>
            </a:r>
            <a:r>
              <a:rPr lang="en-US" dirty="0" err="1"/>
              <a:t>KByte</a:t>
            </a:r>
            <a:r>
              <a:rPr lang="en-US" dirty="0"/>
              <a:t> flash</a:t>
            </a:r>
          </a:p>
          <a:p>
            <a:r>
              <a:rPr lang="en-US" dirty="0"/>
              <a:t>96 </a:t>
            </a:r>
            <a:r>
              <a:rPr lang="en-US" dirty="0" err="1"/>
              <a:t>KByte</a:t>
            </a:r>
            <a:r>
              <a:rPr lang="en-US" dirty="0"/>
              <a:t> SRAM</a:t>
            </a:r>
          </a:p>
          <a:p>
            <a:endParaRPr lang="en-US" dirty="0"/>
          </a:p>
        </p:txBody>
      </p:sp>
      <p:pic>
        <p:nvPicPr>
          <p:cNvPr id="2050" name="Picture 2" descr="TinyCLR OS - Hardware Options">
            <a:extLst>
              <a:ext uri="{FF2B5EF4-FFF2-40B4-BE49-F238E27FC236}">
                <a16:creationId xmlns:a16="http://schemas.microsoft.com/office/drawing/2014/main" id="{47C4CA10-C3D7-4019-9A19-B18F51D8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88" y="1825625"/>
            <a:ext cx="5619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072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7AA2-8D8A-428D-BBF6-F06E8526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TinyCLR OS – Getting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7F6C-8AE1-4341-8DF0-E12115B8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Follow simple instructions online</a:t>
            </a:r>
          </a:p>
          <a:p>
            <a:pPr lvl="1"/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://docs.ghielectronics.com/software/tinyclr/getting-started.html</a:t>
            </a:r>
            <a:endParaRPr lang="en-US" dirty="0"/>
          </a:p>
          <a:p>
            <a:r>
              <a:rPr lang="en-US"/>
              <a:t>Install “TinyCLR OS Project System” Extension to VS</a:t>
            </a:r>
          </a:p>
          <a:p>
            <a:pPr lvl="1"/>
            <a:r>
              <a:rPr lang="en-US">
                <a:hlinkClick r:id="rId3"/>
              </a:rPr>
              <a:t>https</a:t>
            </a:r>
            <a:r>
              <a:rPr lang="en-US" dirty="0">
                <a:hlinkClick r:id="rId3"/>
              </a:rPr>
              <a:t>://marketplace.visualstudio.com/items?itemName=ghielectronics.tinyclr-projectsystem</a:t>
            </a:r>
            <a:r>
              <a:rPr lang="en-US" dirty="0"/>
              <a:t> </a:t>
            </a:r>
          </a:p>
          <a:p>
            <a:r>
              <a:rPr lang="en-US"/>
              <a:t>Create new project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C1774-ADB9-42A4-A734-91BF8FEC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366" y="3666242"/>
            <a:ext cx="4547190" cy="3157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0D02F-C8C5-48B8-BC23-8EC7011D9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24049"/>
            <a:ext cx="492511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6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B571-82E8-430D-9F4F-8FE4682D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FC32-20A5-4308-A858-30AE2581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to update device Firmware</a:t>
            </a:r>
          </a:p>
          <a:p>
            <a:r>
              <a:rPr lang="en-US" dirty="0"/>
              <a:t>Debug board</a:t>
            </a:r>
          </a:p>
          <a:p>
            <a:r>
              <a:rPr lang="en-US" dirty="0"/>
              <a:t>Might need this on first use of new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87233-59B3-41CD-AA17-C0A48630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29" y="365125"/>
            <a:ext cx="3273056" cy="59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  <a:p>
            <a:r>
              <a:rPr lang="en-US" dirty="0"/>
              <a:t>Can’t reference .NET Standard Libraries</a:t>
            </a:r>
          </a:p>
          <a:p>
            <a:r>
              <a:rPr lang="en-US" dirty="0"/>
              <a:t>Use Threads, not Tasks</a:t>
            </a:r>
          </a:p>
          <a:p>
            <a:r>
              <a:rPr lang="en-US" dirty="0"/>
              <a:t>Closed Source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  <a:p>
            <a:r>
              <a:rPr lang="en-US" dirty="0"/>
              <a:t>Line-by-Line Debugging</a:t>
            </a:r>
          </a:p>
          <a:p>
            <a:r>
              <a:rPr lang="en-US" dirty="0"/>
              <a:t>Copies Win10 IoT API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7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92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FE77-77FF-458F-9136-95B22C19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Meadow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558DA-31A1-40BB-93B3-F2168E16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Wilderness Labs</a:t>
            </a:r>
          </a:p>
          <a:p>
            <a:r>
              <a:rPr lang="en-US" dirty="0"/>
              <a:t>.NET Standard 2.0</a:t>
            </a:r>
          </a:p>
          <a:p>
            <a:pPr lvl="1"/>
            <a:r>
              <a:rPr lang="en-US" dirty="0"/>
              <a:t>Runs on top of Mono Runtime</a:t>
            </a:r>
          </a:p>
          <a:p>
            <a:r>
              <a:rPr lang="en-US" dirty="0"/>
              <a:t>No Board -&gt; No Demo</a:t>
            </a:r>
          </a:p>
          <a:p>
            <a:pPr lvl="1"/>
            <a:r>
              <a:rPr lang="en-US" dirty="0"/>
              <a:t>Code is Available!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beta-developer.wildernesslabs.co</a:t>
            </a:r>
            <a:endParaRPr lang="en-US" dirty="0"/>
          </a:p>
          <a:p>
            <a:r>
              <a:rPr lang="en-US" dirty="0"/>
              <a:t>Very Early Days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24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CF49-4D33-40EF-B1E3-CE43284D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0702-9B2B-4A05-BB3E-4543C7F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outside light</a:t>
            </a:r>
          </a:p>
          <a:p>
            <a:pPr lvl="1"/>
            <a:r>
              <a:rPr lang="en-US" dirty="0"/>
              <a:t>Turn spaceship lights on or off</a:t>
            </a:r>
          </a:p>
          <a:p>
            <a:r>
              <a:rPr lang="en-US" dirty="0"/>
              <a:t>Constantly polling light sensor</a:t>
            </a:r>
          </a:p>
          <a:p>
            <a:pPr lvl="1"/>
            <a:r>
              <a:rPr lang="en-US" dirty="0"/>
              <a:t>Polling over I²C protocol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3184B62-DDBB-4C55-B703-0C17A9C7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79" y="1825625"/>
            <a:ext cx="5364046" cy="409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11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DF692A-7851-4976-8693-83D96008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436" y="105763"/>
            <a:ext cx="8313575" cy="663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98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sr-ugc.imgix.net/assets/022/984/702/c0cadcce1a42cfe609eaa0e2dd98bd11_original.png?ixlib=rb-1.1.0&amp;w=680&amp;fit=max&amp;v=1540225448&amp;auto=format&amp;gif-q=50&amp;lossless=true&amp;s=c849f86eca3e63651fdbdf3a2658bae9">
            <a:extLst>
              <a:ext uri="{FF2B5EF4-FFF2-40B4-BE49-F238E27FC236}">
                <a16:creationId xmlns:a16="http://schemas.microsoft.com/office/drawing/2014/main" id="{593E69E8-B201-46F0-8D2F-65595FCBA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0"/>
            <a:ext cx="5618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867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Very early days</a:t>
            </a:r>
          </a:p>
          <a:p>
            <a:pPr lvl="1"/>
            <a:r>
              <a:rPr lang="en-US" dirty="0"/>
              <a:t>Beta product for now</a:t>
            </a:r>
          </a:p>
          <a:p>
            <a:r>
              <a:rPr lang="en-US" dirty="0"/>
              <a:t>Connecting over Vagrant VM is very different</a:t>
            </a:r>
          </a:p>
          <a:p>
            <a:r>
              <a:rPr lang="en-US" dirty="0"/>
              <a:t>Creating .NET Framework App/DLLs feels off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  <a:p>
            <a:r>
              <a:rPr lang="en-US" dirty="0"/>
              <a:t>Line-by-Line Debugging</a:t>
            </a:r>
          </a:p>
          <a:p>
            <a:r>
              <a:rPr lang="en-US" dirty="0"/>
              <a:t>Windows/MacOS/Linux Support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55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A212-EABF-4757-9F61-DC7A5C35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Setup - Dev Machine -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986F2-B78A-4F6E-97D1-6CE34E76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Follow Instructions per OS</a:t>
            </a:r>
          </a:p>
          <a:p>
            <a:pPr lvl="1"/>
            <a:r>
              <a:rPr lang="en-US" dirty="0"/>
              <a:t>Windows, Linux, and MacOS</a:t>
            </a:r>
          </a:p>
          <a:p>
            <a:r>
              <a:rPr lang="en-US" dirty="0"/>
              <a:t>Install VirtualBox</a:t>
            </a:r>
          </a:p>
          <a:p>
            <a:r>
              <a:rPr lang="en-US" dirty="0"/>
              <a:t>Install Vagrant</a:t>
            </a:r>
          </a:p>
          <a:p>
            <a:r>
              <a:rPr lang="en-US" dirty="0" err="1"/>
              <a:t>dfu-util</a:t>
            </a:r>
            <a:r>
              <a:rPr lang="en-US" dirty="0"/>
              <a:t>*</a:t>
            </a:r>
          </a:p>
          <a:p>
            <a:pPr lvl="1"/>
            <a:r>
              <a:rPr lang="en-US" dirty="0"/>
              <a:t>Used to send Meadow OS and/or Your App to Meadow board</a:t>
            </a:r>
          </a:p>
          <a:p>
            <a:pPr lvl="1"/>
            <a:r>
              <a:rPr lang="en-US" dirty="0"/>
              <a:t>* This </a:t>
            </a:r>
            <a:r>
              <a:rPr lang="en-US" dirty="0" err="1"/>
              <a:t>util</a:t>
            </a:r>
            <a:r>
              <a:rPr lang="en-US" dirty="0"/>
              <a:t> comes with Vagrant setup. Download to your OS if you want to</a:t>
            </a:r>
          </a:p>
          <a:p>
            <a:r>
              <a:rPr lang="en-US" dirty="0"/>
              <a:t>Downloads Link</a:t>
            </a:r>
          </a:p>
          <a:p>
            <a:pPr lvl="1"/>
            <a:r>
              <a:rPr lang="en-US" dirty="0">
                <a:hlinkClick r:id="rId2"/>
              </a:rPr>
              <a:t>http://beta-developer.wildernesslabs.co/guides/Getting_Started/Downloads/index.html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718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B16C-E36D-41EC-B0F4-7007F570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Vagrant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D8FF-22FD-4E5C-8DAC-6330EEBDB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VM software for development machines</a:t>
            </a:r>
          </a:p>
          <a:p>
            <a:r>
              <a:rPr lang="en-US" dirty="0"/>
              <a:t>After installing, create a Working Folder</a:t>
            </a:r>
          </a:p>
          <a:p>
            <a:r>
              <a:rPr lang="en-US" dirty="0"/>
              <a:t>Download custom Vagrant file and config.sh from Wilderness Labs</a:t>
            </a:r>
          </a:p>
          <a:p>
            <a:r>
              <a:rPr lang="en-US" dirty="0"/>
              <a:t>Copy/Paste </a:t>
            </a:r>
            <a:r>
              <a:rPr lang="en-US" dirty="0" err="1"/>
              <a:t>Vagrantfile</a:t>
            </a:r>
            <a:r>
              <a:rPr lang="en-US" dirty="0"/>
              <a:t> and config.sh to Working Folder</a:t>
            </a:r>
          </a:p>
          <a:p>
            <a:r>
              <a:rPr lang="en-US" dirty="0"/>
              <a:t>From command line, run `vagrant up` to initialize the space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6A1D4-E744-4489-99A5-743821F6B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57570"/>
            <a:ext cx="6785738" cy="17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76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A212-EABF-4757-9F61-DC7A5C35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Board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986F2-B78A-4F6E-97D1-6CE34E76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Purchase ST-Link V2</a:t>
            </a:r>
          </a:p>
          <a:p>
            <a:pPr lvl="1"/>
            <a:r>
              <a:rPr lang="en-US" dirty="0"/>
              <a:t>For connecting Meadow board to host computer over USB</a:t>
            </a:r>
          </a:p>
          <a:p>
            <a:r>
              <a:rPr lang="en-US" dirty="0"/>
              <a:t>Download ST-Link software</a:t>
            </a:r>
          </a:p>
          <a:p>
            <a:r>
              <a:rPr lang="en-US" dirty="0"/>
              <a:t>Download </a:t>
            </a:r>
            <a:r>
              <a:rPr lang="en-US" dirty="0" err="1"/>
              <a:t>dfu-util</a:t>
            </a:r>
            <a:endParaRPr lang="en-US" dirty="0"/>
          </a:p>
          <a:p>
            <a:pPr lvl="1"/>
            <a:r>
              <a:rPr lang="en-US" dirty="0"/>
              <a:t>Device Firmware Upgrade Utilities</a:t>
            </a:r>
          </a:p>
          <a:p>
            <a:r>
              <a:rPr lang="en-US" dirty="0"/>
              <a:t>Flash Meadow Board with </a:t>
            </a:r>
            <a:r>
              <a:rPr lang="en-US" dirty="0" err="1"/>
              <a:t>dfu-util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Meadow st-link">
            <a:extLst>
              <a:ext uri="{FF2B5EF4-FFF2-40B4-BE49-F238E27FC236}">
                <a16:creationId xmlns:a16="http://schemas.microsoft.com/office/drawing/2014/main" id="{812582DA-7D80-4441-BD0A-9A42169EE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2747963"/>
            <a:ext cx="48275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2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D43C-3159-4F66-8773-0018AD97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Meadow App in 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81D4-4ACB-467F-AAA0-C2765AF73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Console App</a:t>
            </a:r>
          </a:p>
          <a:p>
            <a:pPr lvl="1"/>
            <a:r>
              <a:rPr lang="en-US" dirty="0"/>
              <a:t>.NET Framework 4.7.1</a:t>
            </a:r>
          </a:p>
          <a:p>
            <a:pPr lvl="1"/>
            <a:r>
              <a:rPr lang="en-US" dirty="0"/>
              <a:t>Same on MacOS, just extra steps</a:t>
            </a:r>
          </a:p>
          <a:p>
            <a:r>
              <a:rPr lang="en-US" dirty="0"/>
              <a:t>Add the </a:t>
            </a:r>
            <a:r>
              <a:rPr lang="en-US" dirty="0" err="1"/>
              <a:t>Meadow.Core</a:t>
            </a:r>
            <a:r>
              <a:rPr lang="en-US" dirty="0"/>
              <a:t> NuGet package</a:t>
            </a:r>
          </a:p>
          <a:p>
            <a:r>
              <a:rPr lang="en-US" dirty="0"/>
              <a:t>Change assembly name to app</a:t>
            </a:r>
          </a:p>
          <a:p>
            <a:pPr lvl="1"/>
            <a:r>
              <a:rPr lang="en-US" dirty="0"/>
              <a:t>Meadow OS is hard coded to only run ‘app.exe’</a:t>
            </a:r>
          </a:p>
          <a:p>
            <a:pPr lvl="1"/>
            <a:r>
              <a:rPr lang="en-US" dirty="0"/>
              <a:t>Not sure if this is temporary</a:t>
            </a:r>
          </a:p>
          <a:p>
            <a:r>
              <a:rPr lang="en-US" dirty="0"/>
              <a:t>Create any Class Libraries as .NET Framework</a:t>
            </a:r>
          </a:p>
          <a:p>
            <a:pPr lvl="1"/>
            <a:r>
              <a:rPr lang="en-US" dirty="0"/>
              <a:t>Not Standard</a:t>
            </a:r>
          </a:p>
        </p:txBody>
      </p:sp>
    </p:spTree>
    <p:extLst>
      <p:ext uri="{BB962C8B-B14F-4D97-AF65-F5344CB8AC3E}">
        <p14:creationId xmlns:p14="http://schemas.microsoft.com/office/powerpoint/2010/main" val="3101195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B5ED-5138-470E-9883-32675894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to/Running On a Meadow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3B408-0664-4CF3-AB57-D6C434584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Copy/Paste files from /bin to the ~/</a:t>
            </a:r>
            <a:r>
              <a:rPr lang="en-US" dirty="0" err="1"/>
              <a:t>tmp</a:t>
            </a:r>
            <a:r>
              <a:rPr lang="en-US" dirty="0"/>
              <a:t> folder in your Vagrant working folder</a:t>
            </a:r>
          </a:p>
          <a:p>
            <a:r>
              <a:rPr lang="en-US" dirty="0"/>
              <a:t>Start Vagrant VM</a:t>
            </a:r>
          </a:p>
          <a:p>
            <a:r>
              <a:rPr lang="en-US" dirty="0"/>
              <a:t>Connect ST-Link to Meadow</a:t>
            </a:r>
          </a:p>
          <a:p>
            <a:r>
              <a:rPr lang="en-US" dirty="0"/>
              <a:t>Within Vagrant, verify connection to Meadow with `</a:t>
            </a:r>
            <a:r>
              <a:rPr lang="en-US" dirty="0" err="1"/>
              <a:t>lusb</a:t>
            </a:r>
            <a:r>
              <a:rPr lang="en-US" dirty="0"/>
              <a:t>` command</a:t>
            </a:r>
          </a:p>
          <a:p>
            <a:r>
              <a:rPr lang="en-US" dirty="0"/>
              <a:t>Run `./start.sh &amp;` </a:t>
            </a:r>
          </a:p>
          <a:p>
            <a:r>
              <a:rPr lang="en-US" dirty="0"/>
              <a:t>Start GDB with `</a:t>
            </a:r>
            <a:r>
              <a:rPr lang="en-US" dirty="0" err="1"/>
              <a:t>gdb</a:t>
            </a:r>
            <a:r>
              <a:rPr lang="en-US" dirty="0"/>
              <a:t>` command</a:t>
            </a:r>
          </a:p>
          <a:p>
            <a:r>
              <a:rPr lang="en-US" dirty="0"/>
              <a:t>At prompt, enter `target remote :4242`</a:t>
            </a:r>
          </a:p>
          <a:p>
            <a:r>
              <a:rPr lang="en-US" dirty="0"/>
              <a:t>Enter `c` to start your app.exe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510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26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4152-3711-4D98-BE11-67CB54AE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8062A-7552-4965-8EDF-E9DC720D1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Hastlayer</a:t>
            </a:r>
            <a:endParaRPr lang="en-US" dirty="0"/>
          </a:p>
          <a:p>
            <a:pPr lvl="1"/>
            <a:r>
              <a:rPr lang="en-US" dirty="0"/>
              <a:t>C# on FPGA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https://hastlayer.com</a:t>
            </a:r>
            <a:endParaRPr lang="en-US" dirty="0"/>
          </a:p>
          <a:p>
            <a:r>
              <a:rPr lang="en-US" dirty="0"/>
              <a:t>Azure Functions for Edge Computing</a:t>
            </a:r>
          </a:p>
          <a:p>
            <a:pPr lvl="1"/>
            <a:r>
              <a:rPr lang="en-US" dirty="0"/>
              <a:t>Deploy business-logic Azure Function code to device inside a Docker Container</a:t>
            </a:r>
          </a:p>
          <a:p>
            <a:pPr lvl="1"/>
            <a:r>
              <a:rPr lang="en-US" dirty="0"/>
              <a:t>IoT Thing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1A07-5F73-4527-BBA1-9C189265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Ambient Light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8D20B-80AA-4A73-B973-53279B99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APDS-9301</a:t>
            </a:r>
          </a:p>
          <a:p>
            <a:r>
              <a:rPr lang="en-US" dirty="0">
                <a:hlinkClick r:id="rId2"/>
              </a:rPr>
              <a:t>https://www.sparkfun.com/products/14350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90321-AB0A-4432-865F-198183E97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49" y="2870571"/>
            <a:ext cx="45434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46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CC199-1231-4B39-9E05-3F5CB3E09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Self Promotion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1B06D-A803-481E-BB9E-CEC4484C3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@ProgrammerAL</a:t>
            </a:r>
          </a:p>
          <a:p>
            <a:r>
              <a:rPr lang="en-US" dirty="0"/>
              <a:t>programmerAL.com</a:t>
            </a:r>
          </a:p>
          <a:p>
            <a:r>
              <a:rPr lang="en-US" dirty="0"/>
              <a:t>Developer Side Quests Podcast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61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7656-E2B4-4297-B21B-C0F7A341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I²C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DCE1-BAC8-4921-B0E4-E4D77AD1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Eye Squared See</a:t>
            </a:r>
          </a:p>
          <a:p>
            <a:r>
              <a:rPr lang="en-US" dirty="0"/>
              <a:t>Synchronous Protocol</a:t>
            </a:r>
          </a:p>
          <a:p>
            <a:r>
              <a:rPr lang="en-US" dirty="0"/>
              <a:t>Requires Hardware Support</a:t>
            </a:r>
          </a:p>
          <a:p>
            <a:r>
              <a:rPr lang="en-US" dirty="0"/>
              <a:t>Message Process</a:t>
            </a:r>
          </a:p>
          <a:p>
            <a:pPr lvl="1"/>
            <a:r>
              <a:rPr lang="en-US" dirty="0"/>
              <a:t>Writing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Write Out Each Byte</a:t>
            </a:r>
          </a:p>
          <a:p>
            <a:pPr lvl="1"/>
            <a:r>
              <a:rPr lang="en-US" dirty="0"/>
              <a:t>Reading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Read Each Byte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BA7A3-7954-498F-B546-A60C9B1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5" y="1690688"/>
            <a:ext cx="5953169" cy="153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559C8-729E-41DB-88CF-45A744DC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15" y="3750864"/>
            <a:ext cx="6096045" cy="17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25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D5D9-93B4-4A11-B165-1F551152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3A3C-C815-494E-B893-0D36A264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“Low Resources”</a:t>
            </a:r>
          </a:p>
          <a:p>
            <a:pPr lvl="1"/>
            <a:r>
              <a:rPr lang="en-US" dirty="0"/>
              <a:t>1.4 GHz 64 bit ARM CPU</a:t>
            </a:r>
          </a:p>
          <a:p>
            <a:pPr lvl="1"/>
            <a:r>
              <a:rPr lang="en-US" dirty="0"/>
              <a:t>1 GB RAM</a:t>
            </a:r>
          </a:p>
          <a:p>
            <a:pPr lvl="1"/>
            <a:r>
              <a:rPr lang="en-US" dirty="0"/>
              <a:t>Pi 3 B+</a:t>
            </a:r>
          </a:p>
          <a:p>
            <a:r>
              <a:rPr lang="en-US" dirty="0"/>
              <a:t>Exposed Pins</a:t>
            </a:r>
          </a:p>
          <a:p>
            <a:pPr lvl="1"/>
            <a:r>
              <a:rPr lang="en-US" dirty="0"/>
              <a:t>The Money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BAC0A-C572-4CE0-B682-B0BAF5F4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833" y="1581150"/>
            <a:ext cx="5905500" cy="369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82B8E8-747A-40FD-AED4-ADB55BDD9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75618"/>
            <a:ext cx="631595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09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8482-692B-4075-BD61-B4B360C1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Options with .NET on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9550-91A5-4692-9F66-38C022A2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  <a:p>
            <a:r>
              <a:rPr lang="en-US" dirty="0"/>
              <a:t>Mono over Linux</a:t>
            </a:r>
          </a:p>
          <a:p>
            <a:r>
              <a:rPr lang="en-US" dirty="0"/>
              <a:t>.NET Core over Linux</a:t>
            </a:r>
          </a:p>
        </p:txBody>
      </p:sp>
    </p:spTree>
    <p:extLst>
      <p:ext uri="{BB962C8B-B14F-4D97-AF65-F5344CB8AC3E}">
        <p14:creationId xmlns:p14="http://schemas.microsoft.com/office/powerpoint/2010/main" val="299838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3D15-C4F5-4121-A627-36E434FB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 2.0+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72A1-4BA2-4A96-A6F8-2C87C9B78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3DA07-9FB6-4FD8-99D1-9805919C6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63" y="1816389"/>
            <a:ext cx="10624127" cy="446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9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BBE2-3D42-42AE-A5DD-30552B86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A52A0-233B-4BF5-8653-8AFD951E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of Windows for non-general purpose devices</a:t>
            </a:r>
          </a:p>
          <a:p>
            <a:r>
              <a:rPr lang="en-US" dirty="0"/>
              <a:t>Only supports certain chips/boards</a:t>
            </a:r>
          </a:p>
          <a:p>
            <a:r>
              <a:rPr lang="en-US" dirty="0"/>
              <a:t>Still Windows</a:t>
            </a:r>
          </a:p>
          <a:p>
            <a:pPr lvl="1"/>
            <a:r>
              <a:rPr lang="en-US" dirty="0"/>
              <a:t>PowerShell, command line, .NET,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51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5771</TotalTime>
  <Words>1239</Words>
  <Application>Microsoft Office PowerPoint</Application>
  <PresentationFormat>Widescreen</PresentationFormat>
  <Paragraphs>257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.NET of Things</vt:lpstr>
      <vt:lpstr>This is:</vt:lpstr>
      <vt:lpstr>Demo App</vt:lpstr>
      <vt:lpstr>SparkFun Ambient Light Sensor</vt:lpstr>
      <vt:lpstr>I²C Protocol</vt:lpstr>
      <vt:lpstr>Raspberry Pi</vt:lpstr>
      <vt:lpstr>Three Options with .NET on Raspberry Pi</vt:lpstr>
      <vt:lpstr>.NET Standard 2.0+ Benefits</vt:lpstr>
      <vt:lpstr>Windows 10 IoT</vt:lpstr>
      <vt:lpstr>Good</vt:lpstr>
      <vt:lpstr>IoT Dashboard</vt:lpstr>
      <vt:lpstr>Windows 10 IoT - Getting Setup</vt:lpstr>
      <vt:lpstr>.NET on Raspberry Pi</vt:lpstr>
      <vt:lpstr>Good</vt:lpstr>
      <vt:lpstr>Good</vt:lpstr>
      <vt:lpstr>Pin Access</vt:lpstr>
      <vt:lpstr>Setting Up I2C Raspberry Pi Linux</vt:lpstr>
      <vt:lpstr>Compiling Apps</vt:lpstr>
      <vt:lpstr>Code Review</vt:lpstr>
      <vt:lpstr>New in .NET Core 3.0</vt:lpstr>
      <vt:lpstr>History Lesson - .NET MicroFramework</vt:lpstr>
      <vt:lpstr>Cons</vt:lpstr>
      <vt:lpstr>TinyCLR OS</vt:lpstr>
      <vt:lpstr>FEZ Board</vt:lpstr>
      <vt:lpstr>TinyCLR OS – Getting Setup</vt:lpstr>
      <vt:lpstr>TinyCLR Config</vt:lpstr>
      <vt:lpstr>Good</vt:lpstr>
      <vt:lpstr>Code Review</vt:lpstr>
      <vt:lpstr>Meadow Board</vt:lpstr>
      <vt:lpstr>PowerPoint Presentation</vt:lpstr>
      <vt:lpstr>PowerPoint Presentation</vt:lpstr>
      <vt:lpstr>Good</vt:lpstr>
      <vt:lpstr>Getting Setup - Dev Machine - Windows</vt:lpstr>
      <vt:lpstr>Setup Vagrant</vt:lpstr>
      <vt:lpstr>Getting Board Setup</vt:lpstr>
      <vt:lpstr>Writing a Meadow App in VS</vt:lpstr>
      <vt:lpstr>Deploying to/Running On a Meadow Board</vt:lpstr>
      <vt:lpstr>Code Review</vt:lpstr>
      <vt:lpstr>Extras</vt:lpstr>
      <vt:lpstr>Shameless Self Promotion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of Things</dc:title>
  <dc:creator>Al Rodriguez</dc:creator>
  <cp:lastModifiedBy>Al Rodriguez</cp:lastModifiedBy>
  <cp:revision>279</cp:revision>
  <dcterms:created xsi:type="dcterms:W3CDTF">2019-02-13T02:21:19Z</dcterms:created>
  <dcterms:modified xsi:type="dcterms:W3CDTF">2019-03-25T00:55:46Z</dcterms:modified>
</cp:coreProperties>
</file>